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8" r:id="rId4"/>
    <p:sldId id="263" r:id="rId5"/>
    <p:sldId id="266" r:id="rId6"/>
    <p:sldId id="269" r:id="rId7"/>
    <p:sldId id="265" r:id="rId8"/>
    <p:sldId id="270" r:id="rId9"/>
    <p:sldId id="271" r:id="rId10"/>
    <p:sldId id="261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59B73-8902-4A33-B7AC-A46379A6DDD4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8219C-5E18-42C2-9827-423D93B32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468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8219C-5E18-42C2-9827-423D93B321F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5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94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59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92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25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275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475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51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958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848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02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55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82B9A-A4B3-4E1E-BFE4-CB77E8F9FBEA}" type="datetimeFigureOut">
              <a:rPr lang="en-GB" smtClean="0"/>
              <a:t>17/09/2013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2214F-BB9D-4BB4-B47F-37F3001FC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306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pmic.wordpress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239" y="1628800"/>
            <a:ext cx="7772400" cy="753616"/>
          </a:xfrm>
        </p:spPr>
        <p:txBody>
          <a:bodyPr>
            <a:normAutofit fontScale="90000"/>
          </a:bodyPr>
          <a:lstStyle/>
          <a:p>
            <a:r>
              <a:rPr lang="en-GB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BENCH TO KEYBOARD</a:t>
            </a:r>
            <a:endParaRPr lang="en-GB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2348880"/>
            <a:ext cx="7030588" cy="432048"/>
          </a:xfrm>
        </p:spPr>
        <p:txBody>
          <a:bodyPr>
            <a:noAutofit/>
          </a:bodyPr>
          <a:lstStyle/>
          <a:p>
            <a:r>
              <a:rPr lang="en-GB" sz="2400" b="1" dirty="0" smtClean="0">
                <a:solidFill>
                  <a:schemeClr val="tx1"/>
                </a:solidFill>
              </a:rPr>
              <a:t>(&amp; how I learned to stop worrying and leave the lab)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43039" y="1124744"/>
            <a:ext cx="6400800" cy="47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err="1" smtClean="0"/>
              <a:t>Nik</a:t>
            </a:r>
            <a:r>
              <a:rPr lang="en-GB" sz="2400" dirty="0" smtClean="0"/>
              <a:t> </a:t>
            </a:r>
            <a:r>
              <a:rPr lang="en-GB" sz="2400" dirty="0" err="1" smtClean="0"/>
              <a:t>Papageorgiou</a:t>
            </a:r>
            <a:endParaRPr lang="en-GB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2" t="47306" r="12498" b="30602"/>
          <a:stretch/>
        </p:blipFill>
        <p:spPr bwMode="auto">
          <a:xfrm>
            <a:off x="24428" y="45835"/>
            <a:ext cx="25685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666" r="21924" b="62427"/>
          <a:stretch/>
        </p:blipFill>
        <p:spPr bwMode="auto">
          <a:xfrm>
            <a:off x="45578" y="591344"/>
            <a:ext cx="243819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http://www.mf.mpg.de/NanoCARD/epfl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2" y="45835"/>
            <a:ext cx="1819821" cy="88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Nikolaos\Documents\Comics\Posted comics\Fi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48" y="3212976"/>
            <a:ext cx="4254876" cy="277260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0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45" y="332656"/>
            <a:ext cx="8229600" cy="710952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story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Nikolaos\Documents\Comics\Posted comics\Toss the postdoc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14"/>
          <a:stretch/>
        </p:blipFill>
        <p:spPr bwMode="auto">
          <a:xfrm>
            <a:off x="683568" y="1268760"/>
            <a:ext cx="7889718" cy="373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76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2" t="20333" r="11623" b="26778"/>
          <a:stretch/>
        </p:blipFill>
        <p:spPr bwMode="auto">
          <a:xfrm>
            <a:off x="1115616" y="116632"/>
            <a:ext cx="6849232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45" t="10000" r="22938" b="80688"/>
          <a:stretch/>
        </p:blipFill>
        <p:spPr bwMode="auto">
          <a:xfrm>
            <a:off x="395536" y="3375222"/>
            <a:ext cx="5865378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2" t="10408" r="39506" b="82889"/>
          <a:stretch/>
        </p:blipFill>
        <p:spPr bwMode="auto">
          <a:xfrm>
            <a:off x="6620954" y="3455755"/>
            <a:ext cx="2271662" cy="559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22" t="19193" r="32080" b="67272"/>
          <a:stretch/>
        </p:blipFill>
        <p:spPr bwMode="auto">
          <a:xfrm>
            <a:off x="5652120" y="4262176"/>
            <a:ext cx="3188197" cy="795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http://www.mf.mpg.de/NanoCARD/epfl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225" y="5115666"/>
            <a:ext cx="2160240" cy="10457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Nikolaos\Documents\Comics\Posted comics\opendoors pn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19" y="5423892"/>
            <a:ext cx="894470" cy="143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ular Callout 10"/>
          <p:cNvSpPr/>
          <p:nvPr/>
        </p:nvSpPr>
        <p:spPr>
          <a:xfrm>
            <a:off x="7488460" y="5180063"/>
            <a:ext cx="1315989" cy="836732"/>
          </a:xfrm>
          <a:prstGeom prst="wedgeRoundRectCallout">
            <a:avLst>
              <a:gd name="adj1" fmla="val -77771"/>
              <a:gd name="adj2" fmla="val 2417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err="1" smtClean="0">
                <a:latin typeface="Complete in Him" panose="02000500000000000000" pitchFamily="2" charset="0"/>
              </a:rPr>
              <a:t>Ooooh</a:t>
            </a:r>
            <a:r>
              <a:rPr lang="en-GB" sz="2800" dirty="0" smtClean="0">
                <a:latin typeface="Complete in Him" panose="02000500000000000000" pitchFamily="2" charset="0"/>
              </a:rPr>
              <a:t>! Logos!</a:t>
            </a:r>
            <a:endParaRPr lang="en-GB" sz="2800" dirty="0">
              <a:latin typeface="Complete in Him" panose="02000500000000000000" pitchFamily="2" charset="0"/>
            </a:endParaRPr>
          </a:p>
        </p:txBody>
      </p:sp>
      <p:sp>
        <p:nvSpPr>
          <p:cNvPr id="4" name="AutoShape 4" descr="data:image/jpeg;base64,/9j/4AAQSkZJRgABAQAAAQABAAD/2wCEAAkGBxQTEhITEhMWFRUUExUaGBIUFRQXFRocGBcWFxcVFBUZHCggGBwlHBgXITEhJSkrLi4uFx8zODMsNygtLiwBCgoKDg0OGhAQGzIkHyQsLCw0LCw3LS8vLCwsLCwsLCw0LCwsLSw0LDcsLCwsLCwsLywsLDQsLCwsLSwsLCwsLP/AABEIAL4BCQMBIgACEQEDEQH/xAAcAAEAAgMBAQEAAAAAAAAAAAAABAUCAwYHAQj/xABGEAABAwIEAgcFBQQHCAMAAAABAAIDBBEFEiExQVEGEyJhcYGRFDJCodEHUrHB8CNicuEVM3N0gpKyNDVDU6OzwvEWJCX/xAAbAQEAAwEBAQEAAAAAAAAAAAAAAQMEAgUGB//EACwRAAICAQMDBAAGAwEAAAAAAAABAhEDBBIhMUFhBRNRoSJCgcHR4ZGx8Ab/2gAMAwEAAhEDEQA/APcUREAREQBERAEREAREQBERAEREAREQBERAEREAREQBERAEREAREQBERAEREAREQBERAEREAREQBLqFU14GjdTz4fzVPUYjrcnMQduAXjar1vBhlsh+N+Oi/X+C6OFvl8HSr45wG5t4qnfXudsbA8vqo5N99V6vuLsVUXbqtg+IeWv4L7FO118pvbxVEp2EvF3ajYcfFSpWxRZPdYE8gSozMQYeY8R9FnXO/Zu9PUrnTVgEgg6HdJSoJHUMkB2IPgslzcUwOrTr3aFT4MQcPe1HzRTFFqi1wztcLg+XFbF2QEREAREQBERAEREAREQBERAEREAREQBERAEREAVdi0rmjkzifyKnSyBoJOypaqcvOu3AcFk1uH38LxqTV/H/AHQ7g6dlXJO55s3bl9VsjpQBdx+n81m97YxoNTw+qhSSF268rR+k48KvJy/r+/1LZZG+hKfWAaNH09FHfUOPH00WpF61lZ9JUrD/AIvL81EUijlDb342VD1WGL5mv8ona/g3177N8/wVCJ3c/XVcVj3SaoFROI5nZBLIGtIBAAdbQEabLVR9MpBpLG1w5tu13obg/JanjclcXZUssejPQI6vn6hWMFaf4h81yeGY1DPox3a+47R3px8rqyY8jZVW0+SxU+h1ME3xNP671cUVZn0PvfIrjqOoJIt73LmuuwrLl/e4/wAu5XY3Zy0TkRFcchERAEREAREQBERAEREAREQBERAEREARFCxOezco3d+ChugQ62oznTYbfVV1VVBtm3GYi4bxtzss6qoEbHPds0X+gC4Wqq3PeZCdSeHDkB4KurInkUDqCb7r4qzDsTzWa/R3A8D48irqpnjpozLM6wHrfg1o4kqva7o7U01aPopDlJOmm31XMYl0up4rhpMruUdsvm86el1zPSPpTLVEtuWRcIwd++Q/Ee7b8Vzr26qjWenrJUpt18ditamuInUVPTqY+5HG0fvZnn8QPkrjobjctQ6USltmBhGVtty6/wCC8/Ea7D7Po7Csde2SJrtuXWH8l5ms0uHHp5OMUnx/tHeLLNzVs5SV+aSR33nuPqSV8c2+6QxaL6Qvp9PDbjRik7ZodDbVu417/IrpMB6UkER1BuNhLxH8fMd/qqFYuZfxXU8SkiYTcXwev0sdgCDcnW4+VirqhqTvsRx4Feb/AGe4m8yCmeHOYQS0gElltbHkw/I+K9MY3YAeACxuDg6NkZqSsvaeYPbceY5LaoOH0zm3JNr/AA/VTlauhAREUgIiIAiIgCIiAIiIAiIgCIiAIiIAqOrlzPJ8h4BW9U+zHHuVEq5s6RzXSus1bEOHad48B6a+YXPLfXT9ZI9/3nG3hw+VlpaLkBdJGKct0rN8DQAXO0AB1OwA3K47G+kL6h4DierZcRtPAfePefkNFcdMa3JE2Ju8m/8AC234m3zXHRMzEBacce5Q5O+Cext/BbS3RGtsLBZBjnENYCXONgALkk7ABWyinFpnabsjrvPsopTI6qFgRkjBB2IJfoRxXzBfs+uA6peQT/wo7XHc5+uvcB5rv+i2AQUgkdGwsz5cznucbgXt7xsNzsvJzaTDlxvHJvn4NeNTjJSNdV0Go5WAOhDHW9+LsG/gOyfMFefdKugUtMDJGeuhG5A/aMHN7RuP3h5gL2SOZrvdcD4EFfXuABJIAG5O3mteFvFFRXRKuSZ44y5PzO9i6Tol0NmrCHf1cIOsrhvzEY+I/IfJegR9BKOSpdO14dFofZ2EZA6+tyD7u3Z8eGi7KDKAAzLZugDbWFuFht4K6WRdiqOJ/mKjD+jMNOxrIG5fvOOrnd7jxPyVtBTtZsPPis+sF7XF7XtfW3OyMeCLggjmNQqO9mhcKjJFi14N7EGxsbHjyKyQBFpmqmMsHva2+2ZwF/C62goD6i0+1x5smdmb7uYZvS91uQBFp9rjzZM7c33cwzel7rYXgGxIvyvqgMkWn2pn32/5gvpqWffb/mCA2otQqWffb/mCzY8EXBBHMahAZIsWvBJAIuNxfUeKyQBERAEREBExR3Y8SPr+S5/EpMsUjuTHfhouhr4S4ADn+RVD0goninlOmw4/vBVyTbDdRZ5+t1KO14BPZnLbTxEE3ViXJhOI6WT5ql44MDWj0zH5kqFh7Nz5fr5LLHD/APYm/tHfisqH3fMrZApXUkL1H7KcAaIzVvF3PLmx34NHZc4d5Nx4DvK8uX6A6KRhtFSgbdRF82Ak+pXOZ1E04VcrJ8NM1t7D9cgq3pf/ALHP/CP9TVcKr6TU7pKWZjGlznAWaNz2gVlNbOZxL2Tqmey5fabsydVfNmuL3twtfdWz4faquSOXWKmaz9nchrnvF8zudrHT+a3Yth7w2CaFn7WEt7AsMzSAHsP65rGrp5YpjUwsL2ysaJYbgP0HZc3vA0t489BBhjuEMijM9O0RSxDMCwWBA95rmjQghaJKr2dzasNPU1LGmRg+F5bma4eOx/8AS21009W3qWQvhjcR1kktgbX1axvElSek9C51I6KJpJHVhrRya5v5BAVs8T2QPe//AGmte1lvuB2gYOQa2/n4Kd0cb1Es9JfRpEkd+LHbjyd+JX2vw01FUOsa4QxR9kgluZ7iLkEG+g/BaanBeolgmp2vdZ+WRpc5xyOGp7R4b27wgJHRXes/vkv/AIq9XMYdNNA6oHs0jw+okeHNLLWNgNz3fNXuH1TpGkvidEQ62V9rnQG+nDX5IEcu4RRT1BrYS7rJCWTOYXsyfC0H4SO5S8Qe1sFPBSvsyeTKHtcTZpN35STodbeqlyYrOwvbLSvfqcrobOYRwzX1H60UCn6PyGn4RzCczRsvdrNrRkjhogLT/wCM0uTJ1Ldve+Pxz73VC7EZRCaXOc/tQgEvxZHbOvz4K2/pqotl9jk63bdvVX59Zfb9XWg9HH+zm7x7QZuuz/Dn4Dwt80BOHRmlyZOqadPfPv8Ajn3uq+qp+rqqZmZzstPMMzzdx0O5UkY1UWymjk63bdvVX5577fq6wmpJnT073tBIglD3M9wOINgL6oCn6PmhMULZYwZToT1bzclxA7QFuS6StwOnLXOMLLhlgbbBrbNHkAFW4JWTwQRxGklJYDqCy2pJ596vhI58JJYWOcx3YNrg2OhsgRSdFcIgdTwSmJpfvntrcONj8gtVRO6hkka1hdHNd0LQPdlNgY/A3B8tFb9Gqd0dNCx4LXNabtO47RWrpBTPe6lLGk5KljnW4AXuSgN+BYd1MfaOaR5L5H83HfyGysURCQiIgCIiAKvx9l6eYfuE+mv5KwWEsYc1zTs4EHzFkIatUeWIspYy0lp3aSD4g2KxXZgPO+ksWWpl7yD6gH8brVQO0I71d9N6PWOUcRkd5XLfz9FzlLJld3HRaIMr6Msl7V9mmKiaiYy/bg/ZuHcPcPhlsPFpXiqtOjmOyUcwlj14PYT2Xt5HkeR4eoM5I7kX457XZ+gVFxSubBE+V2oYNuZOgHmSAq7AOlNNVgdW8B/GF9g8HuHxDvFwt3SiidNTSMZq6wIHPKQbedlkaa6mxO1aIdNh9TM0SS1LonOFxHG0BrQdQDfVxWsYpMxtTBK4dbFC57JWgDO2xs7LsCD+tNbDDMdhkjDjI1pA7THODS0jcEHv4qjq5faJKqdn9VFSyRh/BziCTbmBc/LmoBNw+iqZIo5PbHjOxrrdVGbXANrqwxzFBSUz5n9ssaByLnGzR4XJ8tVAwDAouqp5e3myRv8A6x2W9gfdva1+CfaBhr56KVsYLntLXho3OU3IHM2vYKY1fJDtJ0czhtNitaz2kVTYWvuY4xdoI8A02byJJJWvpBjOJU9Cx0zxHL7SWB7QwuewMk1eLFo7QBBFri2g4zuiXTulZSRRzvMb4mBlsj3BwaLAtLQdwBoba3VR076RMraFkkbHtDKvL2xobRyEEEaHS1xw9Cb0nuprgobW20+TvMUxMNo5XslaJBTvc0hzScwjJBA53Xn9X0pqxh9PMJ3dY+eVrn5Y7kNGgtlsrPEfs9pY6WWZplzMgc8Xc21wwuF+ztdcpX/7qpP7zP8AgkFH7JnKXf4O7w/DMUEsZfXxPYHtL2ANu5ocC5o/Z8RcKpqOmc0GKSMkkJphLkLCG2YCAMwNr6G532us+js2D007ZIKiQyEFgDmSkdogf8ody04RhTaurxiJ/wATnAO+64Suyu8i30uFHHNr6oc8U/uyR9o3TCWKUQUsmQsbeR7Q12rh2WdoEaDX/EOSnVWNz/0pRwtlIikhY50dm2JLZTe9r/C3Y8Fz/SLouaPDSZC10z6lhe5pJFg17WtBIBO5Pie5SDL/APq4Y47exxH/AKUxU1GuPJDcr58GOH4pV4hPMG1raXIf2cOxIuQBbQutYXOup2XRzYXiroYAKuNkres6whos4Et6vXIbkAO1Ab73G11zGLzYRVtmmDnwTXcbBru2bmzsli05t9LHXWy6T7KqqV9I7rS5zWylsbnEk5bNuATuA64+XBRLhWkTHl039nPYLU4pUzVEDK0B0DiHFzWWNnOZ2bR82ndSsTrMQFbT0TavK90DMz8rC0vAkc52rL6hq3/Z7/vDE/7R/wD3pFF6V0PX4zDF1jo88Lf2jDZws2Z2h8reanjdXgjnan5N9DideKmbDpagOlMZMVQ1rbtcGiRt+zYtIuCCL66FMK6dvjpKltUb1UDi1ocAC8uJAuBYdg3vbgBzWr7P6dsGIVMNQCakAhkriTmbu61+Lm5XX3tfvvh0uw+M4zStLBaUROeODjmeNfJrR5JSuq8k3KrT8HX9CGVJpmyVcjnyS9oNcGjI23ZFmganc+IHBdAiKhu3ZelSoIiKCQiIgCIiA4TpdR5Jy4e7IL+Y0cPwPmqReidIMO6+ItHvN1b4jh5jRedkc/RdIx5Y1IjYhSNljdG7Zw35HcEeBXnFTSuje5jhZzTY/UdxXqkURPhzUDpD0fbOy7bNkaOy7gf3XfXgrsZRM4Oml0sfIqQoVRA6NxY9pa4btP618VlHUEb6q84jP5JZC9J+yCoe59SHPc4BkVg5xIGr9gTovLPaQeNl3f2WYiGPqe2G3bHvbm9VZZfhZpxVuXJ6tU4PBI7M+Fjncy0XPjzUr2duXJlbktbJYZbcrbWVaekEIaDmLjYaNB/E6KnxDH3vuGdhvce0fPh5LOotmiWaESyxLGGw5Y4mtOWwIGjWgfCLcfwVjh+IMmbdp1G7TuP1zXCrZTzuY4OYbEcR+fNWPGqM61D3W+h1lX0cpJXl8lNE5x3cWC5/i5+ak1GFQPY2N8MbmM92NzGljdCOy0iw0J9VHwjGGy9l3Zfy4Hvb9FaKt2jXFxkrRrkha5pY5oLS3KWkAtIIsWkbWtwUN2BUxY2M08JY0khhiZlBO5DbWBKsEUWTSKtvRykBBFLACDcEQx3BGxGil02HxRue+OJjHSG73NY1rnG5N3EC51JOvNSUS2KRorKOOVuSWNsjbg5XtDm3GxsdFqGFQB7JBDHnjaGsfkbma0AgNa612gAkWHNTESxSKqr6N0kjy+Smic47uLBc97ufmrKKJrWhrQGtAsGtAAA5ADZZolsUiLTYdFG5744mMc83e5rGtc43Ju4gXOpJ15o/DojIJjEwytFhKWNzgaiwfa43PqVKRLFIiSYZC6QTOijMrbWlLGl4te1n2uNz6r7Nh0L5GyviY6RlssjmNL22uRlcRcbn1UpEsUgiIoJCIiAIiIAiIgC5bpNgfaMzBp8bR/q+vrzXUopTo5nFSVHnIC+BwvbirvpDhWTtRcf+Hy7293cuVv6rJqfU4Yp7I8tdfH9mP2JLqZ4phUU7bSNuRs4aOHgfy2XG4r0RljuYyJG8vdf6HQ+vku2jqefqtrsruK14dZjyr8D5+H1KpY2up5FPSvYbPY5vi0hdF0EPan/hZ+Ll076e5Ou6wFKe5WPI2qo6US2geMouUfUAbaqBCywstibnQ2mbpSTdS433F1BWcUlj3cUUiGicDbUeq7LAKmR8d5B/C7i4cyPz4qowXBC+z5BZm4bxd48gupaLaDYcFE5J8GjBjkuWfURFWagiIgCIiAIiIAiIgCIiAIiIAiIgCIiAIiIAtVROGC58hzW1a5oQ4WI+vkqs/uPHL2q3VxfSyY1fJRyPLiSdyq+uwxkmvuu+8PzHFW9TRubruOf1CjL85yxz6fK/ctS89/5N1RnGuxy1VhkjOGYc26+o3CgSmwK7hQsRo2vA7APM2F/Xda8PqDupozT0i/KzjInG41KmK2hwVhcOy4b7E8u+6lf0Ez7z/UfRfW+l51PE5ef2Rjy6eaZz6LpY8BZ917vM/kFYU2DW92MN7zv6nVenv+DhaeXc5Smw6R+zbD7ztB/NXuG4MGkaZ3c+A8Bw8Sugiw0fEb9w0HqpscYAsBZcu2XRxRj5NVHCWNsTf8lvRF0dhERAEREAREQBERAEREAREQBERAEREAREQBERAEREAUWeha7uPMfRSkVObT4s8duSKa8kqTXQqJcPeNrO8N/QqM9hG4I8RZdAi8PP/wCcwy5xycftfs/suWofcqcLHb/wn8lbLEMA1AHjZZL0/TtG9Jh9tu+W7K8k9zsIiLecBERAEREAREQBERAEREAREQBERAEREAREQBERAEREAREQBERAEREAREQBERAEREAREQBERAEREAREQBERAEREAREQBERAEREAREQ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9" y="4331196"/>
            <a:ext cx="2524125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48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41" y="188640"/>
            <a:ext cx="8229600" cy="720080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 Communication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124744"/>
            <a:ext cx="8064896" cy="1573635"/>
          </a:xfrm>
        </p:spPr>
        <p:txBody>
          <a:bodyPr>
            <a:noAutofit/>
          </a:bodyPr>
          <a:lstStyle/>
          <a:p>
            <a:r>
              <a:rPr lang="en-GB" sz="2800" dirty="0" smtClean="0"/>
              <a:t>Informing the public of science-related topics (experts to non-experts)</a:t>
            </a:r>
          </a:p>
          <a:p>
            <a:r>
              <a:rPr lang="en-GB" sz="2800" dirty="0" smtClean="0"/>
              <a:t>De-mystifying the scientific process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27784" y="2996952"/>
            <a:ext cx="6275266" cy="2714453"/>
            <a:chOff x="2275884" y="4509120"/>
            <a:chExt cx="4579706" cy="2089117"/>
          </a:xfrm>
        </p:grpSpPr>
        <p:pic>
          <p:nvPicPr>
            <p:cNvPr id="4" name="Picture 4" descr="C:\Users\Nikolaos\Documents\Comics\Posted comics\Real vs movie scientist5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45"/>
            <a:stretch/>
          </p:blipFill>
          <p:spPr bwMode="auto">
            <a:xfrm>
              <a:off x="4550864" y="4509120"/>
              <a:ext cx="2304726" cy="208911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C:\Users\Nikolaos\Documents\Comics\Posted comics\Real vs movie scientist5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/>
          </p:blipFill>
          <p:spPr bwMode="auto">
            <a:xfrm>
              <a:off x="2275884" y="4509120"/>
              <a:ext cx="2274979" cy="208911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734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016" y="1556792"/>
            <a:ext cx="3888432" cy="3024336"/>
          </a:xfrm>
        </p:spPr>
        <p:txBody>
          <a:bodyPr/>
          <a:lstStyle/>
          <a:p>
            <a:r>
              <a:rPr lang="en-GB" dirty="0" err="1" smtClean="0"/>
              <a:t>Natureblogs</a:t>
            </a:r>
            <a:endParaRPr lang="en-GB" dirty="0" smtClean="0"/>
          </a:p>
          <a:p>
            <a:r>
              <a:rPr lang="en-GB" dirty="0" err="1" smtClean="0"/>
              <a:t>NewScientist</a:t>
            </a:r>
            <a:endParaRPr lang="en-GB" dirty="0" smtClean="0"/>
          </a:p>
          <a:p>
            <a:r>
              <a:rPr lang="en-GB" dirty="0" smtClean="0"/>
              <a:t>Wired magazine</a:t>
            </a:r>
          </a:p>
          <a:p>
            <a:r>
              <a:rPr lang="en-GB" dirty="0" smtClean="0"/>
              <a:t>Guardian Science</a:t>
            </a:r>
          </a:p>
          <a:p>
            <a:r>
              <a:rPr lang="en-GB" dirty="0" err="1" smtClean="0"/>
              <a:t>Scienceblogs</a:t>
            </a:r>
            <a:endParaRPr lang="en-GB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55576" y="1556792"/>
            <a:ext cx="2808312" cy="3151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Publishing</a:t>
            </a:r>
          </a:p>
          <a:p>
            <a:r>
              <a:rPr lang="en-GB" dirty="0"/>
              <a:t>Journalism</a:t>
            </a:r>
          </a:p>
          <a:p>
            <a:r>
              <a:rPr lang="en-GB" dirty="0"/>
              <a:t>Media</a:t>
            </a:r>
          </a:p>
          <a:p>
            <a:r>
              <a:rPr lang="en-GB" dirty="0"/>
              <a:t>Blogging</a:t>
            </a:r>
          </a:p>
          <a:p>
            <a:r>
              <a:rPr lang="en-GB" dirty="0"/>
              <a:t>Comics?</a:t>
            </a:r>
          </a:p>
        </p:txBody>
      </p:sp>
    </p:spTree>
    <p:extLst>
      <p:ext uri="{BB962C8B-B14F-4D97-AF65-F5344CB8AC3E}">
        <p14:creationId xmlns:p14="http://schemas.microsoft.com/office/powerpoint/2010/main" val="137173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9"/>
            <a:ext cx="8229600" cy="3312368"/>
          </a:xfrm>
        </p:spPr>
        <p:txBody>
          <a:bodyPr/>
          <a:lstStyle/>
          <a:p>
            <a:r>
              <a:rPr lang="en-GB" dirty="0"/>
              <a:t>Make science more understood and appreciated</a:t>
            </a:r>
          </a:p>
          <a:p>
            <a:r>
              <a:rPr lang="en-GB" dirty="0"/>
              <a:t>Generate support for scientific endeavours</a:t>
            </a:r>
          </a:p>
          <a:p>
            <a:r>
              <a:rPr lang="en-GB" dirty="0"/>
              <a:t>Influence governmental decisions</a:t>
            </a:r>
          </a:p>
          <a:p>
            <a:r>
              <a:rPr lang="en-GB" dirty="0"/>
              <a:t>Inform/educate the individual (coping in a </a:t>
            </a:r>
            <a:r>
              <a:rPr lang="en-GB" dirty="0" err="1"/>
              <a:t>sci</a:t>
            </a:r>
            <a:r>
              <a:rPr lang="en-GB" dirty="0"/>
              <a:t>/tech society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54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Risks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7"/>
            <a:ext cx="4176464" cy="3168351"/>
          </a:xfrm>
        </p:spPr>
        <p:txBody>
          <a:bodyPr/>
          <a:lstStyle/>
          <a:p>
            <a:r>
              <a:rPr lang="en-GB" dirty="0" smtClean="0"/>
              <a:t>Miscommunication</a:t>
            </a:r>
          </a:p>
          <a:p>
            <a:r>
              <a:rPr lang="en-GB" dirty="0" smtClean="0"/>
              <a:t>Dumbing down</a:t>
            </a:r>
          </a:p>
          <a:p>
            <a:r>
              <a:rPr lang="en-GB" dirty="0" smtClean="0"/>
              <a:t>Alienation</a:t>
            </a:r>
          </a:p>
          <a:p>
            <a:r>
              <a:rPr lang="en-GB" dirty="0" smtClean="0"/>
              <a:t>Scientism</a:t>
            </a:r>
          </a:p>
          <a:p>
            <a:r>
              <a:rPr lang="en-GB" dirty="0" smtClean="0"/>
              <a:t>“What’s the point?”</a:t>
            </a:r>
          </a:p>
        </p:txBody>
      </p:sp>
      <p:pic>
        <p:nvPicPr>
          <p:cNvPr id="5124" name="Picture 4" descr="C:\Users\Nikolaos\Documents\Comics\Posted comics\Creeping out your labmates 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6"/>
          <a:stretch/>
        </p:blipFill>
        <p:spPr bwMode="auto">
          <a:xfrm>
            <a:off x="5030705" y="1623700"/>
            <a:ext cx="3970858" cy="276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88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47" y="18864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media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224" y="1484784"/>
            <a:ext cx="332271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 smtClean="0">
                <a:solidFill>
                  <a:srgbClr val="006600"/>
                </a:solidFill>
              </a:rPr>
              <a:t>The Good:</a:t>
            </a:r>
          </a:p>
          <a:p>
            <a:r>
              <a:rPr lang="en-GB" dirty="0" smtClean="0"/>
              <a:t>Open/Free</a:t>
            </a:r>
          </a:p>
          <a:p>
            <a:r>
              <a:rPr lang="en-GB" dirty="0" smtClean="0"/>
              <a:t>Regular</a:t>
            </a:r>
          </a:p>
          <a:p>
            <a:r>
              <a:rPr lang="en-GB" dirty="0" smtClean="0"/>
              <a:t>Up-to-date</a:t>
            </a:r>
          </a:p>
          <a:p>
            <a:r>
              <a:rPr lang="en-GB" dirty="0" smtClean="0"/>
              <a:t>“Live”</a:t>
            </a:r>
          </a:p>
          <a:p>
            <a:r>
              <a:rPr lang="en-GB" dirty="0" smtClean="0"/>
              <a:t>Networking</a:t>
            </a:r>
          </a:p>
          <a:p>
            <a:r>
              <a:rPr lang="en-GB" dirty="0" smtClean="0"/>
              <a:t>Quick</a:t>
            </a:r>
          </a:p>
          <a:p>
            <a:r>
              <a:rPr lang="en-GB" dirty="0" smtClean="0"/>
              <a:t>Variety</a:t>
            </a: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49657" y="1628800"/>
            <a:ext cx="40427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57564" y="1445555"/>
            <a:ext cx="332271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u="sng" dirty="0" smtClean="0">
                <a:solidFill>
                  <a:srgbClr val="FF0000"/>
                </a:solidFill>
              </a:rPr>
              <a:t>The Bad:</a:t>
            </a:r>
          </a:p>
          <a:p>
            <a:r>
              <a:rPr lang="en-GB" dirty="0" smtClean="0"/>
              <a:t>Impact-focused</a:t>
            </a:r>
          </a:p>
          <a:p>
            <a:r>
              <a:rPr lang="en-GB" dirty="0" smtClean="0"/>
              <a:t>Biased</a:t>
            </a:r>
          </a:p>
          <a:p>
            <a:r>
              <a:rPr lang="en-GB" dirty="0" smtClean="0"/>
              <a:t>Inaccurate</a:t>
            </a:r>
            <a:endParaRPr lang="en-GB" dirty="0"/>
          </a:p>
          <a:p>
            <a:r>
              <a:rPr lang="en-GB" dirty="0" smtClean="0"/>
              <a:t>“Too much”</a:t>
            </a:r>
          </a:p>
        </p:txBody>
      </p:sp>
      <p:pic>
        <p:nvPicPr>
          <p:cNvPr id="4098" name="Picture 2" descr="C:\Users\Nikolaos\Desktop\How to suck at your Ph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884" y="4509120"/>
            <a:ext cx="3528392" cy="210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65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 presence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2816"/>
          </a:xfrm>
        </p:spPr>
        <p:txBody>
          <a:bodyPr/>
          <a:lstStyle/>
          <a:p>
            <a:r>
              <a:rPr lang="en-GB" dirty="0" smtClean="0"/>
              <a:t>Engaged network &gt; crowds of apathy</a:t>
            </a:r>
          </a:p>
          <a:p>
            <a:r>
              <a:rPr lang="en-GB" dirty="0" smtClean="0"/>
              <a:t>Innovative + informative</a:t>
            </a:r>
          </a:p>
          <a:p>
            <a:r>
              <a:rPr lang="en-GB" dirty="0" smtClean="0"/>
              <a:t>Social media: Tailored + Measured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6099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 have learned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35285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Science communication is not easy</a:t>
            </a:r>
          </a:p>
          <a:p>
            <a:r>
              <a:rPr lang="en-GB" dirty="0" smtClean="0"/>
              <a:t>Stick to what you know </a:t>
            </a:r>
          </a:p>
          <a:p>
            <a:r>
              <a:rPr lang="en-GB" dirty="0" smtClean="0"/>
              <a:t>Find your niche </a:t>
            </a:r>
            <a:r>
              <a:rPr lang="en-GB" b="1" dirty="0" smtClean="0"/>
              <a:t>topic</a:t>
            </a:r>
            <a:r>
              <a:rPr lang="en-GB" dirty="0" smtClean="0"/>
              <a:t>, </a:t>
            </a:r>
            <a:r>
              <a:rPr lang="en-GB" b="1" dirty="0" smtClean="0"/>
              <a:t>format </a:t>
            </a:r>
            <a:r>
              <a:rPr lang="en-GB" dirty="0" smtClean="0"/>
              <a:t>and </a:t>
            </a:r>
            <a:r>
              <a:rPr lang="en-GB" b="1" dirty="0" smtClean="0"/>
              <a:t>audience</a:t>
            </a:r>
            <a:endParaRPr lang="en-GB" dirty="0" smtClean="0"/>
          </a:p>
          <a:p>
            <a:r>
              <a:rPr lang="en-GB" dirty="0"/>
              <a:t>Worry about the feedback, not the </a:t>
            </a:r>
            <a:r>
              <a:rPr lang="en-GB" dirty="0" smtClean="0"/>
              <a:t>numbers</a:t>
            </a:r>
          </a:p>
          <a:p>
            <a:r>
              <a:rPr lang="en-GB" dirty="0" smtClean="0"/>
              <a:t>Network with others</a:t>
            </a:r>
          </a:p>
          <a:p>
            <a:r>
              <a:rPr lang="en-GB" dirty="0" smtClean="0"/>
              <a:t>Humour is a great tool</a:t>
            </a:r>
          </a:p>
          <a:p>
            <a:r>
              <a:rPr lang="en-GB" dirty="0" smtClean="0"/>
              <a:t>Keep at it!</a:t>
            </a:r>
          </a:p>
          <a:p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4887028" y="4293096"/>
            <a:ext cx="4104456" cy="2258640"/>
            <a:chOff x="4860032" y="4581128"/>
            <a:chExt cx="4104456" cy="2258640"/>
          </a:xfrm>
        </p:grpSpPr>
        <p:pic>
          <p:nvPicPr>
            <p:cNvPr id="4098" name="Picture 2" descr="C:\Users\Nikolaos\Desktop\5 arguments for thesism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5118918"/>
              <a:ext cx="1428750" cy="1720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ounded Rectangular Callout 6"/>
            <p:cNvSpPr/>
            <p:nvPr/>
          </p:nvSpPr>
          <p:spPr>
            <a:xfrm>
              <a:off x="6830465" y="4581128"/>
              <a:ext cx="2134023" cy="1374522"/>
            </a:xfrm>
            <a:prstGeom prst="wedgeRoundRectCallout">
              <a:avLst>
                <a:gd name="adj1" fmla="val -73690"/>
                <a:gd name="adj2" fmla="val 3156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2800" dirty="0" smtClean="0">
                  <a:latin typeface="Complete in Him" panose="02000500000000000000" pitchFamily="2" charset="0"/>
                </a:rPr>
                <a:t>Communicate science like a </a:t>
              </a:r>
              <a:r>
                <a:rPr lang="en-GB" sz="3600" dirty="0" smtClean="0">
                  <a:latin typeface="Complete in Him" panose="02000500000000000000" pitchFamily="2" charset="0"/>
                </a:rPr>
                <a:t>SIR!</a:t>
              </a:r>
              <a:endParaRPr lang="en-GB" sz="2800" dirty="0">
                <a:latin typeface="Complete in Him" panose="02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856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attention!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666" r="11814" b="29001"/>
          <a:stretch/>
        </p:blipFill>
        <p:spPr bwMode="auto">
          <a:xfrm>
            <a:off x="6261910" y="5214227"/>
            <a:ext cx="2882090" cy="132886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61910" y="646728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3"/>
              </a:rPr>
              <a:t>www.upmic.wordpress.com</a:t>
            </a:r>
            <a:endParaRPr lang="en-GB" dirty="0"/>
          </a:p>
        </p:txBody>
      </p:sp>
      <p:pic>
        <p:nvPicPr>
          <p:cNvPr id="5122" name="Picture 2" descr="C:\Users\Nikolaos\Documents\Comics\Posted comics\Alternative peopl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53" y="1109983"/>
            <a:ext cx="7817205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04652" y="5287172"/>
            <a:ext cx="4083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5400" b="1" dirty="0" smtClean="0"/>
              <a:t>Questions?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379955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TC101972873[[fn=Summer]]</Template>
  <TotalTime>1161</TotalTime>
  <Words>190</Words>
  <Application>Microsoft Office PowerPoint</Application>
  <PresentationFormat>On-screen Show (4:3)</PresentationFormat>
  <Paragraphs>61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FROM BENCH TO KEYBOARD</vt:lpstr>
      <vt:lpstr>My story</vt:lpstr>
      <vt:lpstr>PowerPoint Presentation</vt:lpstr>
      <vt:lpstr>Science Communication</vt:lpstr>
      <vt:lpstr>Examples</vt:lpstr>
      <vt:lpstr>Advantages</vt:lpstr>
      <vt:lpstr>Risks</vt:lpstr>
      <vt:lpstr>Social media</vt:lpstr>
      <vt:lpstr>Online presence</vt:lpstr>
      <vt:lpstr>What I have learned</vt:lpstr>
      <vt:lpstr>Thank you for your attention!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Nikolaos Papageorgiou</dc:creator>
  <cp:lastModifiedBy>Nikolaos Papageorgiou</cp:lastModifiedBy>
  <cp:revision>60</cp:revision>
  <dcterms:created xsi:type="dcterms:W3CDTF">2013-09-12T08:55:31Z</dcterms:created>
  <dcterms:modified xsi:type="dcterms:W3CDTF">2013-09-17T20:42:42Z</dcterms:modified>
</cp:coreProperties>
</file>